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1"/>
  </p:notesMasterIdLst>
  <p:sldIdLst>
    <p:sldId id="256" r:id="rId2"/>
    <p:sldId id="257" r:id="rId3"/>
    <p:sldId id="269" r:id="rId4"/>
    <p:sldId id="270" r:id="rId5"/>
    <p:sldId id="260" r:id="rId6"/>
    <p:sldId id="271" r:id="rId7"/>
    <p:sldId id="272" r:id="rId8"/>
    <p:sldId id="273" r:id="rId9"/>
    <p:sldId id="274" r:id="rId10"/>
    <p:sldId id="275" r:id="rId11"/>
    <p:sldId id="276" r:id="rId12"/>
    <p:sldId id="277" r:id="rId13"/>
    <p:sldId id="283" r:id="rId14"/>
    <p:sldId id="278" r:id="rId15"/>
    <p:sldId id="280" r:id="rId16"/>
    <p:sldId id="281" r:id="rId17"/>
    <p:sldId id="282" r:id="rId18"/>
    <p:sldId id="285" r:id="rId19"/>
    <p:sldId id="28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63" d="100"/>
          <a:sy n="63" d="100"/>
        </p:scale>
        <p:origin x="8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428FAA-A5C8-4B3C-8CED-19A1926BE7ED}" type="datetimeFigureOut">
              <a:rPr lang="en-US" smtClean="0"/>
              <a:t>6/28/2021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D05DF-C38A-4954-A295-3D2DA1961BCF}" type="slidenum">
              <a:rPr lang="en-US" smtClean="0"/>
              <a:t>‹#›</a:t>
            </a:fld>
            <a:endParaRPr lang="en-US"/>
          </a:p>
        </p:txBody>
      </p:sp>
    </p:spTree>
    <p:extLst>
      <p:ext uri="{BB962C8B-B14F-4D97-AF65-F5344CB8AC3E}">
        <p14:creationId xmlns:p14="http://schemas.microsoft.com/office/powerpoint/2010/main" val="321513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2</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12</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13</a:t>
            </a:fld>
            <a:endParaRPr lang="en-US"/>
          </a:p>
        </p:txBody>
      </p:sp>
    </p:spTree>
    <p:extLst>
      <p:ext uri="{BB962C8B-B14F-4D97-AF65-F5344CB8AC3E}">
        <p14:creationId xmlns:p14="http://schemas.microsoft.com/office/powerpoint/2010/main" val="1209162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14</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15</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16</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17</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Positive reinforcement in training.</a:t>
            </a:r>
          </a:p>
        </p:txBody>
      </p:sp>
      <p:sp>
        <p:nvSpPr>
          <p:cNvPr id="4" name="Slide Number Placeholder 3"/>
          <p:cNvSpPr>
            <a:spLocks noGrp="1"/>
          </p:cNvSpPr>
          <p:nvPr>
            <p:ph type="sldNum" sz="quarter" idx="5"/>
          </p:nvPr>
        </p:nvSpPr>
        <p:spPr/>
        <p:txBody>
          <a:bodyPr/>
          <a:lstStyle/>
          <a:p>
            <a:fld id="{11FD05DF-C38A-4954-A295-3D2DA1961BCF}" type="slidenum">
              <a:rPr lang="en-US" smtClean="0"/>
              <a:t>18</a:t>
            </a:fld>
            <a:endParaRPr lang="en-US"/>
          </a:p>
        </p:txBody>
      </p:sp>
    </p:spTree>
    <p:extLst>
      <p:ext uri="{BB962C8B-B14F-4D97-AF65-F5344CB8AC3E}">
        <p14:creationId xmlns:p14="http://schemas.microsoft.com/office/powerpoint/2010/main" val="2020547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3</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4</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6</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7</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8</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 – look at education (mostly pre 12 ) to see outcome for techniques that have more learner involvement. </a:t>
            </a:r>
          </a:p>
        </p:txBody>
      </p:sp>
      <p:sp>
        <p:nvSpPr>
          <p:cNvPr id="4" name="Slide Number Placeholder 3"/>
          <p:cNvSpPr>
            <a:spLocks noGrp="1"/>
          </p:cNvSpPr>
          <p:nvPr>
            <p:ph type="sldNum" sz="quarter" idx="5"/>
          </p:nvPr>
        </p:nvSpPr>
        <p:spPr/>
        <p:txBody>
          <a:bodyPr/>
          <a:lstStyle/>
          <a:p>
            <a:fld id="{11FD05DF-C38A-4954-A295-3D2DA1961BCF}" type="slidenum">
              <a:rPr lang="en-US" smtClean="0"/>
              <a:t>9</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a:t>
            </a:r>
          </a:p>
        </p:txBody>
      </p:sp>
      <p:sp>
        <p:nvSpPr>
          <p:cNvPr id="4" name="Slide Number Placeholder 3"/>
          <p:cNvSpPr>
            <a:spLocks noGrp="1"/>
          </p:cNvSpPr>
          <p:nvPr>
            <p:ph type="sldNum" sz="quarter" idx="5"/>
          </p:nvPr>
        </p:nvSpPr>
        <p:spPr/>
        <p:txBody>
          <a:bodyPr/>
          <a:lstStyle/>
          <a:p>
            <a:fld id="{11FD05DF-C38A-4954-A295-3D2DA1961BCF}" type="slidenum">
              <a:rPr lang="en-US" smtClean="0"/>
              <a:t>10</a:t>
            </a:fld>
            <a:endParaRPr lang="en-US"/>
          </a:p>
        </p:txBody>
      </p:sp>
    </p:spTree>
    <p:extLst>
      <p:ext uri="{BB962C8B-B14F-4D97-AF65-F5344CB8AC3E}">
        <p14:creationId xmlns:p14="http://schemas.microsoft.com/office/powerpoint/2010/main" val="422473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about 3 areas – recommend that larger city policing also has community incorp.</a:t>
            </a:r>
          </a:p>
        </p:txBody>
      </p:sp>
      <p:sp>
        <p:nvSpPr>
          <p:cNvPr id="4" name="Slide Number Placeholder 3"/>
          <p:cNvSpPr>
            <a:spLocks noGrp="1"/>
          </p:cNvSpPr>
          <p:nvPr>
            <p:ph type="sldNum" sz="quarter" idx="5"/>
          </p:nvPr>
        </p:nvSpPr>
        <p:spPr/>
        <p:txBody>
          <a:bodyPr/>
          <a:lstStyle/>
          <a:p>
            <a:fld id="{11FD05DF-C38A-4954-A295-3D2DA1961BCF}" type="slidenum">
              <a:rPr lang="en-US" smtClean="0"/>
              <a:t>11</a:t>
            </a:fld>
            <a:endParaRPr lang="en-US"/>
          </a:p>
        </p:txBody>
      </p:sp>
    </p:spTree>
    <p:extLst>
      <p:ext uri="{BB962C8B-B14F-4D97-AF65-F5344CB8AC3E}">
        <p14:creationId xmlns:p14="http://schemas.microsoft.com/office/powerpoint/2010/main" val="42247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238263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2151305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2169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3044038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7448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4187523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2330447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264130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3378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2B8D1-C2AF-4C06-BF6F-B70E1528F68D}"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389119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42B8D1-C2AF-4C06-BF6F-B70E1528F68D}"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4119790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42B8D1-C2AF-4C06-BF6F-B70E1528F68D}" type="datetimeFigureOut">
              <a:rPr lang="en-US" smtClean="0"/>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1859541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42B8D1-C2AF-4C06-BF6F-B70E1528F68D}" type="datetimeFigureOut">
              <a:rPr lang="en-US" smtClean="0"/>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372516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2B8D1-C2AF-4C06-BF6F-B70E1528F68D}" type="datetimeFigureOut">
              <a:rPr lang="en-US" smtClean="0"/>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346551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42B8D1-C2AF-4C06-BF6F-B70E1528F68D}"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4160544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42B8D1-C2AF-4C06-BF6F-B70E1528F68D}"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64F6A-4AA8-4D82-B64E-3E4AF7A318C3}" type="slidenum">
              <a:rPr lang="en-US" smtClean="0"/>
              <a:t>‹#›</a:t>
            </a:fld>
            <a:endParaRPr lang="en-US"/>
          </a:p>
        </p:txBody>
      </p:sp>
    </p:spTree>
    <p:extLst>
      <p:ext uri="{BB962C8B-B14F-4D97-AF65-F5344CB8AC3E}">
        <p14:creationId xmlns:p14="http://schemas.microsoft.com/office/powerpoint/2010/main" val="380601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42B8D1-C2AF-4C06-BF6F-B70E1528F68D}" type="datetimeFigureOut">
              <a:rPr lang="en-US" smtClean="0"/>
              <a:t>6/28/2021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C964F6A-4AA8-4D82-B64E-3E4AF7A318C3}" type="slidenum">
              <a:rPr lang="en-US" smtClean="0"/>
              <a:t>‹#›</a:t>
            </a:fld>
            <a:endParaRPr lang="en-US"/>
          </a:p>
        </p:txBody>
      </p:sp>
    </p:spTree>
    <p:extLst>
      <p:ext uri="{BB962C8B-B14F-4D97-AF65-F5344CB8AC3E}">
        <p14:creationId xmlns:p14="http://schemas.microsoft.com/office/powerpoint/2010/main" val="2997364793"/>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altimorecountymd.gov/departments/police/careers/academy.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ubalt.edu/about-ub/pa/index.cf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oregon.gov/dpsst/CPE/Documents/2019_%20BP_Curriculum_Overview.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oregon.gov/dpsst/CPE/Pages/curriculum-facilitator-development.aspx#curriculum_overview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ass.gov/info-details/mptc-training-calenda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ass.gov/service-details/the-mission-and-vision-of-the-municipal-police-training-committe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mass.gov/lists/in-service-ty-2020-2021-training-material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5A19-8DBE-4836-9AB5-D7996FA3CBEB}"/>
              </a:ext>
            </a:extLst>
          </p:cNvPr>
          <p:cNvSpPr>
            <a:spLocks noGrp="1"/>
          </p:cNvSpPr>
          <p:nvPr>
            <p:ph type="ctrTitle"/>
          </p:nvPr>
        </p:nvSpPr>
        <p:spPr/>
        <p:txBody>
          <a:bodyPr/>
          <a:lstStyle/>
          <a:p>
            <a:r>
              <a:rPr lang="en-US" dirty="0"/>
              <a:t>Onboarding diversity</a:t>
            </a:r>
          </a:p>
        </p:txBody>
      </p:sp>
      <p:sp>
        <p:nvSpPr>
          <p:cNvPr id="3" name="Subtitle 2">
            <a:extLst>
              <a:ext uri="{FF2B5EF4-FFF2-40B4-BE49-F238E27FC236}">
                <a16:creationId xmlns:a16="http://schemas.microsoft.com/office/drawing/2014/main" id="{B7C6DD9C-AAC0-4153-9619-048B6D8A9669}"/>
              </a:ext>
            </a:extLst>
          </p:cNvPr>
          <p:cNvSpPr>
            <a:spLocks noGrp="1"/>
          </p:cNvSpPr>
          <p:nvPr>
            <p:ph type="subTitle" idx="1"/>
          </p:nvPr>
        </p:nvSpPr>
        <p:spPr/>
        <p:txBody>
          <a:bodyPr/>
          <a:lstStyle/>
          <a:p>
            <a:r>
              <a:rPr lang="en-US" dirty="0"/>
              <a:t>New directions in academy training</a:t>
            </a:r>
          </a:p>
          <a:p>
            <a:r>
              <a:rPr lang="en-US" sz="1600" i="1" dirty="0"/>
              <a:t>Anne Li Kringen, PhD</a:t>
            </a:r>
          </a:p>
        </p:txBody>
      </p:sp>
    </p:spTree>
    <p:extLst>
      <p:ext uri="{BB962C8B-B14F-4D97-AF65-F5344CB8AC3E}">
        <p14:creationId xmlns:p14="http://schemas.microsoft.com/office/powerpoint/2010/main" val="1742386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Baltimore</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endParaRPr lang="en-US" sz="2400" dirty="0"/>
          </a:p>
          <a:p>
            <a:pPr marL="0" indent="0">
              <a:buNone/>
            </a:pPr>
            <a:endParaRPr lang="en-US" sz="2400" dirty="0"/>
          </a:p>
        </p:txBody>
      </p:sp>
      <p:sp>
        <p:nvSpPr>
          <p:cNvPr id="6" name="Content Placeholder 2">
            <a:extLst>
              <a:ext uri="{FF2B5EF4-FFF2-40B4-BE49-F238E27FC236}">
                <a16:creationId xmlns:a16="http://schemas.microsoft.com/office/drawing/2014/main" id="{D4D857F1-13D2-4D0C-B191-25077BA840CE}"/>
              </a:ext>
            </a:extLst>
          </p:cNvPr>
          <p:cNvSpPr txBox="1">
            <a:spLocks/>
          </p:cNvSpPr>
          <p:nvPr/>
        </p:nvSpPr>
        <p:spPr>
          <a:xfrm>
            <a:off x="677334" y="1628775"/>
            <a:ext cx="8942916" cy="4861966"/>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2400" dirty="0"/>
              <a:t>Shifted training to Baltimore City Police Education and Training Center at the University of Baltimore.</a:t>
            </a:r>
          </a:p>
          <a:p>
            <a:pPr marL="0" indent="0">
              <a:buFont typeface="Wingdings 3" charset="2"/>
              <a:buNone/>
            </a:pPr>
            <a:r>
              <a:rPr lang="en-US" sz="2400" dirty="0"/>
              <a:t>Updated training emphasizing:</a:t>
            </a:r>
          </a:p>
          <a:p>
            <a:pPr lvl="1"/>
            <a:r>
              <a:rPr lang="en-US" sz="2200" dirty="0"/>
              <a:t>Education</a:t>
            </a:r>
          </a:p>
          <a:p>
            <a:pPr lvl="1"/>
            <a:r>
              <a:rPr lang="en-US" sz="2200" dirty="0"/>
              <a:t>Professionalism</a:t>
            </a:r>
          </a:p>
          <a:p>
            <a:pPr lvl="1"/>
            <a:r>
              <a:rPr lang="en-US" sz="2200" dirty="0"/>
              <a:t>Public service </a:t>
            </a:r>
          </a:p>
          <a:p>
            <a:pPr lvl="1"/>
            <a:r>
              <a:rPr lang="en-US" sz="2200" dirty="0"/>
              <a:t>Ethical policing – Blue Courage</a:t>
            </a:r>
          </a:p>
          <a:p>
            <a:pPr lvl="1"/>
            <a:r>
              <a:rPr lang="en-US" sz="2200" dirty="0"/>
              <a:t>Institutional and structural racism</a:t>
            </a:r>
          </a:p>
          <a:p>
            <a:pPr lvl="1"/>
            <a:r>
              <a:rPr lang="en-US" sz="2200" dirty="0"/>
              <a:t>Implicit bias</a:t>
            </a:r>
          </a:p>
          <a:p>
            <a:pPr lvl="1"/>
            <a:r>
              <a:rPr lang="en-US" sz="2200" dirty="0"/>
              <a:t>Use of scripts in training</a:t>
            </a:r>
          </a:p>
          <a:p>
            <a:pPr marL="457200" lvl="1" indent="0">
              <a:buNone/>
            </a:pPr>
            <a:r>
              <a:rPr lang="en-US" sz="1200" dirty="0">
                <a:hlinkClick r:id="rId3"/>
              </a:rPr>
              <a:t>https://www.baltimorecountymd.gov/departments/police/careers/academy.html</a:t>
            </a:r>
            <a:endParaRPr lang="en-US" sz="1200" dirty="0"/>
          </a:p>
          <a:p>
            <a:pPr marL="457200" lvl="1" indent="0">
              <a:buNone/>
            </a:pPr>
            <a:r>
              <a:rPr lang="en-US" sz="1200" dirty="0">
                <a:hlinkClick r:id="rId4"/>
              </a:rPr>
              <a:t>http://www.ubalt.edu/about-ub/pa/index.cfm</a:t>
            </a:r>
            <a:endParaRPr lang="en-US" sz="1200" dirty="0"/>
          </a:p>
          <a:p>
            <a:pPr marL="457200" lvl="1" indent="0">
              <a:buNone/>
            </a:pPr>
            <a:endParaRPr lang="en-US" sz="1200" dirty="0"/>
          </a:p>
          <a:p>
            <a:pPr marL="457200" lvl="1" indent="0">
              <a:buNone/>
            </a:pPr>
            <a:endParaRPr lang="en-US" sz="2200" dirty="0"/>
          </a:p>
        </p:txBody>
      </p:sp>
    </p:spTree>
    <p:extLst>
      <p:ext uri="{BB962C8B-B14F-4D97-AF65-F5344CB8AC3E}">
        <p14:creationId xmlns:p14="http://schemas.microsoft.com/office/powerpoint/2010/main" val="1059026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Oregon</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endParaRPr lang="en-US" sz="2400" dirty="0"/>
          </a:p>
          <a:p>
            <a:pPr marL="0" indent="0">
              <a:buNone/>
            </a:pPr>
            <a:endParaRPr lang="en-US" sz="2400" dirty="0"/>
          </a:p>
        </p:txBody>
      </p:sp>
      <p:sp>
        <p:nvSpPr>
          <p:cNvPr id="4" name="Content Placeholder 2">
            <a:extLst>
              <a:ext uri="{FF2B5EF4-FFF2-40B4-BE49-F238E27FC236}">
                <a16:creationId xmlns:a16="http://schemas.microsoft.com/office/drawing/2014/main" id="{410570B5-6315-4670-BF36-65DF6EB1918E}"/>
              </a:ext>
            </a:extLst>
          </p:cNvPr>
          <p:cNvSpPr txBox="1">
            <a:spLocks/>
          </p:cNvSpPr>
          <p:nvPr/>
        </p:nvSpPr>
        <p:spPr>
          <a:xfrm>
            <a:off x="677334" y="1628774"/>
            <a:ext cx="8942916" cy="441258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2400" dirty="0"/>
              <a:t>Statewide general curriculum revisions including training in:</a:t>
            </a:r>
          </a:p>
          <a:p>
            <a:pPr lvl="1"/>
            <a:r>
              <a:rPr lang="en-US" sz="2200" dirty="0"/>
              <a:t>Legitimacy and procedural justice</a:t>
            </a:r>
          </a:p>
          <a:p>
            <a:pPr lvl="1"/>
            <a:r>
              <a:rPr lang="en-US" sz="2200" dirty="0"/>
              <a:t>Implicit bias</a:t>
            </a:r>
          </a:p>
          <a:p>
            <a:pPr lvl="1"/>
            <a:r>
              <a:rPr lang="en-US" sz="2200" dirty="0"/>
              <a:t>Problem-solving</a:t>
            </a:r>
          </a:p>
          <a:p>
            <a:pPr lvl="1"/>
            <a:r>
              <a:rPr lang="en-US" sz="2200" dirty="0"/>
              <a:t>Emotional intelligence</a:t>
            </a:r>
          </a:p>
          <a:p>
            <a:pPr lvl="1"/>
            <a:r>
              <a:rPr lang="en-US" sz="2200" dirty="0"/>
              <a:t>Roles and responsibilities</a:t>
            </a:r>
          </a:p>
          <a:p>
            <a:pPr lvl="1"/>
            <a:r>
              <a:rPr lang="en-US" sz="2200" dirty="0"/>
              <a:t>Resiliency</a:t>
            </a:r>
          </a:p>
          <a:p>
            <a:pPr lvl="1"/>
            <a:r>
              <a:rPr lang="en-US" sz="2200" dirty="0"/>
              <a:t>First aid</a:t>
            </a:r>
          </a:p>
          <a:p>
            <a:pPr lvl="1"/>
            <a:endParaRPr lang="en-US" sz="2200" dirty="0"/>
          </a:p>
          <a:p>
            <a:pPr marL="457200" lvl="1" indent="0">
              <a:buNone/>
            </a:pPr>
            <a:r>
              <a:rPr lang="en-US" sz="1300" dirty="0">
                <a:hlinkClick r:id="rId3"/>
              </a:rPr>
              <a:t>https://www.oregon.gov/dpsst/CPE/Documents/2019_%20BP_Curriculum_Overview.pdf</a:t>
            </a:r>
            <a:endParaRPr lang="en-US" sz="1300" dirty="0"/>
          </a:p>
          <a:p>
            <a:pPr marL="457200" lvl="1" indent="0">
              <a:buNone/>
            </a:pPr>
            <a:r>
              <a:rPr lang="en-US" sz="1300" dirty="0">
                <a:hlinkClick r:id="rId4"/>
              </a:rPr>
              <a:t>https://www.oregon.gov/dpsst/CPE/Pages/curriculum-facilitator-development.aspx#curriculum_overviews</a:t>
            </a:r>
            <a:endParaRPr lang="en-US" sz="1300" dirty="0"/>
          </a:p>
          <a:p>
            <a:pPr marL="457200" lvl="1" indent="0">
              <a:buNone/>
            </a:pPr>
            <a:endParaRPr lang="en-US" sz="2200" dirty="0"/>
          </a:p>
        </p:txBody>
      </p:sp>
    </p:spTree>
    <p:extLst>
      <p:ext uri="{BB962C8B-B14F-4D97-AF65-F5344CB8AC3E}">
        <p14:creationId xmlns:p14="http://schemas.microsoft.com/office/powerpoint/2010/main" val="182186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Massachusetts</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fontScale="92500" lnSpcReduction="10000"/>
          </a:bodyPr>
          <a:lstStyle/>
          <a:p>
            <a:pPr marL="0" indent="0">
              <a:buNone/>
            </a:pPr>
            <a:r>
              <a:rPr lang="en-US" sz="2400" dirty="0"/>
              <a:t>Updated training on:</a:t>
            </a:r>
          </a:p>
          <a:p>
            <a:pPr lvl="1"/>
            <a:r>
              <a:rPr lang="en-US" sz="2200" dirty="0"/>
              <a:t>Regulation of use of force</a:t>
            </a:r>
          </a:p>
          <a:p>
            <a:pPr lvl="1"/>
            <a:r>
              <a:rPr lang="en-US" sz="2200" dirty="0"/>
              <a:t>De-escalation and disengagement training</a:t>
            </a:r>
          </a:p>
          <a:p>
            <a:pPr lvl="1"/>
            <a:r>
              <a:rPr lang="en-US" sz="2200" dirty="0"/>
              <a:t>Interactions with vulnerable populations (disability, autism, mental illness)</a:t>
            </a:r>
          </a:p>
          <a:p>
            <a:pPr lvl="1"/>
            <a:r>
              <a:rPr lang="en-US" sz="2200" dirty="0"/>
              <a:t>Interactions in mass gatherings or protests</a:t>
            </a:r>
          </a:p>
          <a:p>
            <a:pPr lvl="1"/>
            <a:r>
              <a:rPr lang="en-US" sz="2200" dirty="0"/>
              <a:t>Institutional and structural racism</a:t>
            </a:r>
          </a:p>
          <a:p>
            <a:pPr lvl="1"/>
            <a:r>
              <a:rPr lang="en-US" sz="2200" dirty="0"/>
              <a:t>Implicit bias</a:t>
            </a:r>
          </a:p>
          <a:p>
            <a:pPr lvl="1"/>
            <a:r>
              <a:rPr lang="en-US" sz="2200" dirty="0"/>
              <a:t>Use of scripts in training</a:t>
            </a:r>
          </a:p>
          <a:p>
            <a:pPr marL="457200" lvl="1" indent="0">
              <a:buNone/>
            </a:pPr>
            <a:endParaRPr lang="en-US" sz="2200" dirty="0"/>
          </a:p>
          <a:p>
            <a:pPr marL="457200" lvl="1" indent="0">
              <a:buNone/>
            </a:pPr>
            <a:r>
              <a:rPr lang="en-US" sz="1200" dirty="0">
                <a:hlinkClick r:id="rId3"/>
              </a:rPr>
              <a:t>https://www.mass.gov/info-details/mptc-training-calendar</a:t>
            </a:r>
            <a:endParaRPr lang="en-US" sz="1200" dirty="0"/>
          </a:p>
          <a:p>
            <a:pPr marL="457200" lvl="1" indent="0">
              <a:buNone/>
            </a:pPr>
            <a:endParaRPr lang="en-US" sz="2000" dirty="0"/>
          </a:p>
        </p:txBody>
      </p:sp>
    </p:spTree>
    <p:extLst>
      <p:ext uri="{BB962C8B-B14F-4D97-AF65-F5344CB8AC3E}">
        <p14:creationId xmlns:p14="http://schemas.microsoft.com/office/powerpoint/2010/main" val="845766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Massachusetts: Beyond academy training</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fontScale="92500" lnSpcReduction="10000"/>
          </a:bodyPr>
          <a:lstStyle/>
          <a:p>
            <a:pPr marL="0" indent="0">
              <a:buNone/>
            </a:pPr>
            <a:r>
              <a:rPr lang="en-US" sz="2400" dirty="0"/>
              <a:t>The Massachusetts model is likewise instructive for CT, since it incorporates unique elements related to statewide training. Key vision elements include:</a:t>
            </a:r>
          </a:p>
          <a:p>
            <a:pPr lvl="1"/>
            <a:r>
              <a:rPr lang="en-US" sz="2200" dirty="0"/>
              <a:t>Regional training delivery</a:t>
            </a:r>
          </a:p>
          <a:p>
            <a:pPr lvl="1"/>
            <a:r>
              <a:rPr lang="en-US" sz="2200" dirty="0"/>
              <a:t>Commitment to training technology</a:t>
            </a:r>
          </a:p>
          <a:p>
            <a:pPr lvl="1"/>
            <a:r>
              <a:rPr lang="en-US" sz="2200" dirty="0"/>
              <a:t>Advancement of community values in training</a:t>
            </a:r>
          </a:p>
          <a:p>
            <a:pPr lvl="1"/>
            <a:r>
              <a:rPr lang="en-US" sz="2200" dirty="0"/>
              <a:t>Enhanced quality in training</a:t>
            </a:r>
          </a:p>
          <a:p>
            <a:pPr lvl="1"/>
            <a:r>
              <a:rPr lang="en-US" sz="2200" dirty="0"/>
              <a:t>Professionalization of organizational structure.</a:t>
            </a:r>
          </a:p>
          <a:p>
            <a:pPr marL="0" indent="0">
              <a:buNone/>
            </a:pPr>
            <a:r>
              <a:rPr lang="en-US" sz="2400" dirty="0"/>
              <a:t>As well the plan incorporates standardized in-service training.</a:t>
            </a:r>
          </a:p>
          <a:p>
            <a:pPr marL="457200" lvl="1" indent="0">
              <a:buNone/>
            </a:pPr>
            <a:endParaRPr lang="en-US" sz="2200" dirty="0"/>
          </a:p>
          <a:p>
            <a:pPr marL="457200" lvl="1" indent="0">
              <a:buNone/>
            </a:pPr>
            <a:r>
              <a:rPr lang="en-US" sz="1200" dirty="0">
                <a:hlinkClick r:id="rId3"/>
              </a:rPr>
              <a:t>https://www.mass.gov/service-details/the-mission-and-vision-of-the-municipal-police-training-committee</a:t>
            </a:r>
            <a:endParaRPr lang="en-US" sz="1200" dirty="0"/>
          </a:p>
          <a:p>
            <a:pPr marL="457200" lvl="1" indent="0">
              <a:buNone/>
            </a:pPr>
            <a:r>
              <a:rPr lang="en-US" sz="1200" dirty="0">
                <a:hlinkClick r:id="rId4"/>
              </a:rPr>
              <a:t>https://www.mass.gov/lists/in-service-ty-2020-2021-training-materials</a:t>
            </a:r>
            <a:endParaRPr lang="en-US" sz="1200" dirty="0"/>
          </a:p>
          <a:p>
            <a:pPr marL="457200" lvl="1" indent="0">
              <a:buNone/>
            </a:pPr>
            <a:endParaRPr lang="en-US" sz="1200" dirty="0"/>
          </a:p>
          <a:p>
            <a:pPr marL="457200" lvl="1" indent="0">
              <a:buNone/>
            </a:pPr>
            <a:endParaRPr lang="en-US" sz="2000" dirty="0"/>
          </a:p>
        </p:txBody>
      </p:sp>
    </p:spTree>
    <p:extLst>
      <p:ext uri="{BB962C8B-B14F-4D97-AF65-F5344CB8AC3E}">
        <p14:creationId xmlns:p14="http://schemas.microsoft.com/office/powerpoint/2010/main" val="3289408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CT POST</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endParaRPr lang="en-US" sz="2400" dirty="0"/>
          </a:p>
          <a:p>
            <a:pPr marL="0" indent="0">
              <a:buNone/>
            </a:pPr>
            <a:endParaRPr lang="en-US" sz="2400" dirty="0"/>
          </a:p>
        </p:txBody>
      </p:sp>
      <p:sp>
        <p:nvSpPr>
          <p:cNvPr id="4" name="Content Placeholder 2">
            <a:extLst>
              <a:ext uri="{FF2B5EF4-FFF2-40B4-BE49-F238E27FC236}">
                <a16:creationId xmlns:a16="http://schemas.microsoft.com/office/drawing/2014/main" id="{410570B5-6315-4670-BF36-65DF6EB1918E}"/>
              </a:ext>
            </a:extLst>
          </p:cNvPr>
          <p:cNvSpPr txBox="1">
            <a:spLocks/>
          </p:cNvSpPr>
          <p:nvPr/>
        </p:nvSpPr>
        <p:spPr>
          <a:xfrm>
            <a:off x="829734" y="1781175"/>
            <a:ext cx="8942916" cy="4412587"/>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2400" dirty="0"/>
              <a:t>While these changes to content and adoption of enhanced use of adult learning techniques have received praise in these jurisdictions, there is inadequate evidence available currently on the impacts of these changes given their recent adoption.</a:t>
            </a:r>
          </a:p>
          <a:p>
            <a:pPr marL="0" indent="0">
              <a:buFont typeface="Wingdings 3" charset="2"/>
              <a:buNone/>
            </a:pPr>
            <a:endParaRPr lang="en-US" sz="2400" dirty="0"/>
          </a:p>
          <a:p>
            <a:pPr marL="0" indent="0">
              <a:buFont typeface="Wingdings 3" charset="2"/>
              <a:buNone/>
            </a:pPr>
            <a:r>
              <a:rPr lang="en-US" sz="2400" dirty="0"/>
              <a:t>POST must balance the desire to enhance diversity and develop awareness among officers about differing perspectives on policing while implementing a curriculum that still provides for officer safety training.</a:t>
            </a:r>
          </a:p>
          <a:p>
            <a:pPr marL="0" indent="0">
              <a:buFont typeface="Wingdings 3" charset="2"/>
              <a:buNone/>
            </a:pPr>
            <a:endParaRPr lang="en-US" sz="2400" dirty="0"/>
          </a:p>
          <a:p>
            <a:pPr marL="0" indent="0">
              <a:buFont typeface="Wingdings 3" charset="2"/>
              <a:buNone/>
            </a:pPr>
            <a:r>
              <a:rPr lang="en-US" sz="2400" dirty="0"/>
              <a:t>Ultimately, incorporating adult learning techniques is recommended given the scientific understanding of the theory. Other elements such as topic revision must reflect the values that the state holds related to current policing issues.</a:t>
            </a:r>
          </a:p>
        </p:txBody>
      </p:sp>
    </p:spTree>
    <p:extLst>
      <p:ext uri="{BB962C8B-B14F-4D97-AF65-F5344CB8AC3E}">
        <p14:creationId xmlns:p14="http://schemas.microsoft.com/office/powerpoint/2010/main" val="801998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CT POST</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Looking at the current POST curriculum, the following elements have been incorporated which can be directly compared against progress in the noted jurisdictions.</a:t>
            </a:r>
          </a:p>
          <a:p>
            <a:pPr lvl="1"/>
            <a:r>
              <a:rPr lang="en-US" sz="2200" dirty="0"/>
              <a:t>History of policing and civil rights movement</a:t>
            </a:r>
          </a:p>
          <a:p>
            <a:pPr lvl="1"/>
            <a:r>
              <a:rPr lang="en-US" sz="2000" dirty="0"/>
              <a:t>Anti-racism</a:t>
            </a:r>
          </a:p>
          <a:p>
            <a:pPr lvl="1"/>
            <a:r>
              <a:rPr lang="en-US" sz="2200" dirty="0"/>
              <a:t>Implicit bias</a:t>
            </a:r>
          </a:p>
          <a:p>
            <a:pPr lvl="1"/>
            <a:r>
              <a:rPr lang="en-US" sz="2200" dirty="0"/>
              <a:t>Blue Courage</a:t>
            </a:r>
            <a:endParaRPr lang="en-US" sz="1800" dirty="0"/>
          </a:p>
          <a:p>
            <a:endParaRPr lang="en-US" sz="2400" dirty="0"/>
          </a:p>
        </p:txBody>
      </p:sp>
    </p:spTree>
    <p:extLst>
      <p:ext uri="{BB962C8B-B14F-4D97-AF65-F5344CB8AC3E}">
        <p14:creationId xmlns:p14="http://schemas.microsoft.com/office/powerpoint/2010/main" val="2882526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CT POST</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As well, the community components of POST curriculum are promising.</a:t>
            </a:r>
          </a:p>
          <a:p>
            <a:pPr lvl="1"/>
            <a:r>
              <a:rPr lang="en-US" sz="2400" dirty="0"/>
              <a:t>Community research project</a:t>
            </a:r>
          </a:p>
          <a:p>
            <a:pPr lvl="1"/>
            <a:r>
              <a:rPr lang="en-US" sz="2400" dirty="0"/>
              <a:t>Community forum</a:t>
            </a:r>
          </a:p>
          <a:p>
            <a:pPr marL="0" indent="0">
              <a:buNone/>
            </a:pPr>
            <a:r>
              <a:rPr lang="en-US" sz="2400" dirty="0"/>
              <a:t>Community engagement projects and forums are relatively new areas for law enforcement training generally.</a:t>
            </a:r>
          </a:p>
          <a:p>
            <a:pPr marL="0" indent="0">
              <a:buNone/>
            </a:pPr>
            <a:r>
              <a:rPr lang="en-US" sz="2400" dirty="0"/>
              <a:t>However, several jurisdictions are actively incorporating community into training activities, and the knowledgebase about community incorporation in training is growing.</a:t>
            </a:r>
          </a:p>
          <a:p>
            <a:pPr marL="0" indent="0">
              <a:buNone/>
            </a:pPr>
            <a:endParaRPr lang="en-US" sz="2400" dirty="0"/>
          </a:p>
        </p:txBody>
      </p:sp>
    </p:spTree>
    <p:extLst>
      <p:ext uri="{BB962C8B-B14F-4D97-AF65-F5344CB8AC3E}">
        <p14:creationId xmlns:p14="http://schemas.microsoft.com/office/powerpoint/2010/main" val="3091332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CT POST</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Finally, some elements of the CT POST curriculum, while present, may be generally inconsistent with developing standards:</a:t>
            </a:r>
          </a:p>
          <a:p>
            <a:pPr lvl="1"/>
            <a:r>
              <a:rPr lang="en-US" sz="2200" dirty="0"/>
              <a:t>De-escalation training is only 4 hours.</a:t>
            </a:r>
          </a:p>
          <a:p>
            <a:pPr lvl="1"/>
            <a:r>
              <a:rPr lang="en-US" sz="2200" dirty="0"/>
              <a:t>Human behavior/interpersonal relations is only 4 hours.</a:t>
            </a:r>
          </a:p>
          <a:p>
            <a:pPr lvl="1"/>
            <a:r>
              <a:rPr lang="en-US" sz="2200" dirty="0"/>
              <a:t>Cultural awareness and diversity, fair and impartial policing, procedural justice, anti-racism, implicit bias, and the community forum are covered in a separate seminar which may be problematic.</a:t>
            </a:r>
          </a:p>
        </p:txBody>
      </p:sp>
    </p:spTree>
    <p:extLst>
      <p:ext uri="{BB962C8B-B14F-4D97-AF65-F5344CB8AC3E}">
        <p14:creationId xmlns:p14="http://schemas.microsoft.com/office/powerpoint/2010/main" val="2425409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11B09-524B-4D39-A668-38E9E4BF7EDA}"/>
              </a:ext>
            </a:extLst>
          </p:cNvPr>
          <p:cNvSpPr>
            <a:spLocks noGrp="1"/>
          </p:cNvSpPr>
          <p:nvPr>
            <p:ph type="title"/>
          </p:nvPr>
        </p:nvSpPr>
        <p:spPr/>
        <p:txBody>
          <a:bodyPr/>
          <a:lstStyle/>
          <a:p>
            <a:r>
              <a:rPr lang="en-US" dirty="0"/>
              <a:t>Other Considerations</a:t>
            </a:r>
          </a:p>
        </p:txBody>
      </p:sp>
      <p:sp>
        <p:nvSpPr>
          <p:cNvPr id="3" name="Content Placeholder 2">
            <a:extLst>
              <a:ext uri="{FF2B5EF4-FFF2-40B4-BE49-F238E27FC236}">
                <a16:creationId xmlns:a16="http://schemas.microsoft.com/office/drawing/2014/main" id="{DB5CB601-4205-4E83-937F-6C5F7A79B123}"/>
              </a:ext>
            </a:extLst>
          </p:cNvPr>
          <p:cNvSpPr>
            <a:spLocks noGrp="1"/>
          </p:cNvSpPr>
          <p:nvPr>
            <p:ph idx="1"/>
          </p:nvPr>
        </p:nvSpPr>
        <p:spPr/>
        <p:txBody>
          <a:bodyPr/>
          <a:lstStyle/>
          <a:p>
            <a:r>
              <a:rPr lang="en-US" sz="2400" dirty="0"/>
              <a:t>Resource Constraints</a:t>
            </a:r>
          </a:p>
          <a:p>
            <a:r>
              <a:rPr lang="en-US" sz="2400" dirty="0"/>
              <a:t>Technology Constraints</a:t>
            </a:r>
          </a:p>
          <a:p>
            <a:r>
              <a:rPr lang="en-US" sz="2400" dirty="0"/>
              <a:t>Transparency with Public</a:t>
            </a:r>
          </a:p>
          <a:p>
            <a:pPr lvl="1"/>
            <a:r>
              <a:rPr lang="en-US" sz="2200" dirty="0"/>
              <a:t>What is on the website?</a:t>
            </a:r>
          </a:p>
          <a:p>
            <a:pPr lvl="1"/>
            <a:r>
              <a:rPr lang="en-US" sz="2200" dirty="0"/>
              <a:t>What are POST responsibilities vs. individual agency’s responsibilities?</a:t>
            </a:r>
          </a:p>
          <a:p>
            <a:pPr marL="0" indent="0">
              <a:buNone/>
            </a:pPr>
            <a:endParaRPr lang="en-US" dirty="0"/>
          </a:p>
        </p:txBody>
      </p:sp>
    </p:spTree>
    <p:extLst>
      <p:ext uri="{BB962C8B-B14F-4D97-AF65-F5344CB8AC3E}">
        <p14:creationId xmlns:p14="http://schemas.microsoft.com/office/powerpoint/2010/main" val="2721525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5A19-8DBE-4836-9AB5-D7996FA3CBEB}"/>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B7C6DD9C-AAC0-4153-9619-048B6D8A9669}"/>
              </a:ext>
            </a:extLst>
          </p:cNvPr>
          <p:cNvSpPr>
            <a:spLocks noGrp="1"/>
          </p:cNvSpPr>
          <p:nvPr>
            <p:ph type="subTitle" idx="1"/>
          </p:nvPr>
        </p:nvSpPr>
        <p:spPr/>
        <p:txBody>
          <a:bodyPr/>
          <a:lstStyle/>
          <a:p>
            <a:r>
              <a:rPr lang="en-US" sz="1600" i="1" dirty="0"/>
              <a:t>Anne Li Kringen, PhD</a:t>
            </a:r>
          </a:p>
          <a:p>
            <a:r>
              <a:rPr lang="en-US" sz="1600" i="1" dirty="0"/>
              <a:t>akringen@newhaven.edu</a:t>
            </a:r>
          </a:p>
        </p:txBody>
      </p:sp>
    </p:spTree>
    <p:extLst>
      <p:ext uri="{BB962C8B-B14F-4D97-AF65-F5344CB8AC3E}">
        <p14:creationId xmlns:p14="http://schemas.microsoft.com/office/powerpoint/2010/main" val="310481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Areas for improvement</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The overall model we have discussed for aiding in diversification efforts centers around three key areas:</a:t>
            </a:r>
          </a:p>
          <a:p>
            <a:r>
              <a:rPr lang="en-US" sz="2400" dirty="0"/>
              <a:t>Recruiting</a:t>
            </a:r>
          </a:p>
          <a:p>
            <a:pPr lvl="1"/>
            <a:endParaRPr lang="en-US" sz="2000" dirty="0"/>
          </a:p>
          <a:p>
            <a:r>
              <a:rPr lang="en-US" sz="2400" dirty="0"/>
              <a:t>Hiring processes</a:t>
            </a:r>
          </a:p>
          <a:p>
            <a:pPr lvl="1"/>
            <a:endParaRPr lang="en-US" sz="2000" dirty="0"/>
          </a:p>
          <a:p>
            <a:r>
              <a:rPr lang="en-US" sz="2400" dirty="0"/>
              <a:t>Training</a:t>
            </a:r>
          </a:p>
        </p:txBody>
      </p:sp>
    </p:spTree>
    <p:extLst>
      <p:ext uri="{BB962C8B-B14F-4D97-AF65-F5344CB8AC3E}">
        <p14:creationId xmlns:p14="http://schemas.microsoft.com/office/powerpoint/2010/main" val="3965401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Areas for improvement</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Now, we’ll begin to talk in more detail about each of these areas. This presentation will focus on training.</a:t>
            </a:r>
          </a:p>
          <a:p>
            <a:r>
              <a:rPr lang="en-US" sz="2400" dirty="0"/>
              <a:t>Recruiting</a:t>
            </a:r>
          </a:p>
          <a:p>
            <a:pPr lvl="1"/>
            <a:endParaRPr lang="en-US" sz="2000" dirty="0"/>
          </a:p>
          <a:p>
            <a:r>
              <a:rPr lang="en-US" sz="2400" dirty="0"/>
              <a:t>Hiring processes</a:t>
            </a:r>
          </a:p>
          <a:p>
            <a:pPr lvl="1"/>
            <a:endParaRPr lang="en-US" sz="2000" dirty="0"/>
          </a:p>
          <a:p>
            <a:r>
              <a:rPr lang="en-US" sz="2400" dirty="0">
                <a:solidFill>
                  <a:srgbClr val="FF0000"/>
                </a:solidFill>
              </a:rPr>
              <a:t>Training</a:t>
            </a:r>
          </a:p>
        </p:txBody>
      </p:sp>
    </p:spTree>
    <p:extLst>
      <p:ext uri="{BB962C8B-B14F-4D97-AF65-F5344CB8AC3E}">
        <p14:creationId xmlns:p14="http://schemas.microsoft.com/office/powerpoint/2010/main" val="2712540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Training: Impact on diversity</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lnSpcReduction="10000"/>
          </a:bodyPr>
          <a:lstStyle/>
          <a:p>
            <a:pPr marL="0" indent="0">
              <a:buNone/>
            </a:pPr>
            <a:r>
              <a:rPr lang="en-US" sz="2400" dirty="0"/>
              <a:t>While recruiting and hiring processes render academy classes that are generally less diverse, attrition during the training academy is generally more likely among non-white and non-male cadets.</a:t>
            </a:r>
          </a:p>
          <a:p>
            <a:r>
              <a:rPr lang="en-US" sz="2400" dirty="0"/>
              <a:t>Failing: Several testing processes in academy training have been demonstrated to disproportionately fail minority applicants.</a:t>
            </a:r>
          </a:p>
          <a:p>
            <a:pPr lvl="1"/>
            <a:endParaRPr lang="en-US" sz="2000" dirty="0"/>
          </a:p>
          <a:p>
            <a:r>
              <a:rPr lang="en-US" sz="2400" dirty="0"/>
              <a:t>Separating: Often analyses into this issue is obscured because many cadets choose to separate from academies rather than to be failed out.</a:t>
            </a:r>
          </a:p>
        </p:txBody>
      </p:sp>
    </p:spTree>
    <p:extLst>
      <p:ext uri="{BB962C8B-B14F-4D97-AF65-F5344CB8AC3E}">
        <p14:creationId xmlns:p14="http://schemas.microsoft.com/office/powerpoint/2010/main" val="1115738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985AC-EBAC-4063-89F1-13C8F50FB68A}"/>
              </a:ext>
            </a:extLst>
          </p:cNvPr>
          <p:cNvSpPr>
            <a:spLocks noGrp="1"/>
          </p:cNvSpPr>
          <p:nvPr>
            <p:ph type="title"/>
          </p:nvPr>
        </p:nvSpPr>
        <p:spPr/>
        <p:txBody>
          <a:bodyPr/>
          <a:lstStyle/>
          <a:p>
            <a:r>
              <a:rPr lang="en-US" dirty="0"/>
              <a:t>Training and disparity: EEOC standards</a:t>
            </a:r>
          </a:p>
        </p:txBody>
      </p:sp>
      <p:sp>
        <p:nvSpPr>
          <p:cNvPr id="3" name="Content Placeholder 2">
            <a:extLst>
              <a:ext uri="{FF2B5EF4-FFF2-40B4-BE49-F238E27FC236}">
                <a16:creationId xmlns:a16="http://schemas.microsoft.com/office/drawing/2014/main" id="{0EC2EEE1-0783-4312-BDB7-BAE83A2AEEBD}"/>
              </a:ext>
            </a:extLst>
          </p:cNvPr>
          <p:cNvSpPr>
            <a:spLocks noGrp="1"/>
          </p:cNvSpPr>
          <p:nvPr>
            <p:ph idx="1"/>
          </p:nvPr>
        </p:nvSpPr>
        <p:spPr>
          <a:xfrm>
            <a:off x="677334" y="1457325"/>
            <a:ext cx="8596668" cy="4584037"/>
          </a:xfrm>
        </p:spPr>
        <p:txBody>
          <a:bodyPr>
            <a:normAutofit/>
          </a:bodyPr>
          <a:lstStyle/>
          <a:p>
            <a:r>
              <a:rPr lang="en-US" sz="2400" dirty="0"/>
              <a:t>When questions about disparity in training are raised, EEOC compliance is viewed as goal.</a:t>
            </a:r>
          </a:p>
          <a:p>
            <a:endParaRPr lang="en-US" sz="2400" dirty="0"/>
          </a:p>
          <a:p>
            <a:r>
              <a:rPr lang="en-US" sz="2400" dirty="0"/>
              <a:t>EEOC requires that minority cadets pass at least 80% of the passing rate for majority cadets.</a:t>
            </a:r>
          </a:p>
          <a:p>
            <a:endParaRPr lang="en-US" sz="2400" dirty="0"/>
          </a:p>
          <a:p>
            <a:r>
              <a:rPr lang="en-US" sz="2400" dirty="0"/>
              <a:t>However, 80% passing rate among a minority group does not increase diversification.</a:t>
            </a:r>
            <a:endParaRPr lang="en-US" sz="2000" dirty="0"/>
          </a:p>
          <a:p>
            <a:pPr lvl="1"/>
            <a:endParaRPr lang="en-US" sz="2000" dirty="0"/>
          </a:p>
          <a:p>
            <a:pPr lvl="1"/>
            <a:endParaRPr lang="en-US" sz="1800" dirty="0"/>
          </a:p>
          <a:p>
            <a:pPr lvl="1"/>
            <a:endParaRPr lang="en-US" sz="2000" dirty="0"/>
          </a:p>
        </p:txBody>
      </p:sp>
    </p:spTree>
    <p:extLst>
      <p:ext uri="{BB962C8B-B14F-4D97-AF65-F5344CB8AC3E}">
        <p14:creationId xmlns:p14="http://schemas.microsoft.com/office/powerpoint/2010/main" val="1605971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Typical training</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Law enforcement training shows remarkable similarity across jurisdictions.</a:t>
            </a:r>
          </a:p>
          <a:p>
            <a:pPr marL="0" indent="0">
              <a:buNone/>
            </a:pPr>
            <a:endParaRPr lang="en-US" sz="2400" dirty="0"/>
          </a:p>
          <a:p>
            <a:pPr marL="0" indent="0">
              <a:buNone/>
            </a:pPr>
            <a:r>
              <a:rPr lang="en-US" sz="2400" dirty="0"/>
              <a:t>Law enforcement academic training is generally characterized by:</a:t>
            </a:r>
          </a:p>
          <a:p>
            <a:pPr lvl="1"/>
            <a:r>
              <a:rPr lang="en-US" sz="2200" dirty="0"/>
              <a:t>Rigid training structure</a:t>
            </a:r>
          </a:p>
          <a:p>
            <a:pPr lvl="1"/>
            <a:r>
              <a:rPr lang="en-US" sz="2200" dirty="0"/>
              <a:t>Lecture intensive pedagogy</a:t>
            </a:r>
          </a:p>
          <a:p>
            <a:pPr lvl="1"/>
            <a:r>
              <a:rPr lang="en-US" sz="2200" dirty="0"/>
              <a:t>Memorization as key learning outcome</a:t>
            </a:r>
          </a:p>
        </p:txBody>
      </p:sp>
    </p:spTree>
    <p:extLst>
      <p:ext uri="{BB962C8B-B14F-4D97-AF65-F5344CB8AC3E}">
        <p14:creationId xmlns:p14="http://schemas.microsoft.com/office/powerpoint/2010/main" val="13307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Adult learning</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These characteristics are generally inconsistent with scientific understanding about how adult learners actually learn.</a:t>
            </a:r>
          </a:p>
          <a:p>
            <a:pPr marL="0" indent="0">
              <a:buNone/>
            </a:pPr>
            <a:endParaRPr lang="en-US" sz="2400" dirty="0"/>
          </a:p>
          <a:p>
            <a:pPr marL="0" indent="0">
              <a:buNone/>
            </a:pPr>
            <a:r>
              <a:rPr lang="en-US" sz="2400" dirty="0"/>
              <a:t>Adult learning theory suggest that adults learn best through:</a:t>
            </a:r>
          </a:p>
          <a:p>
            <a:pPr lvl="1"/>
            <a:r>
              <a:rPr lang="en-US" sz="2200" dirty="0"/>
              <a:t>Participating in the planning of training</a:t>
            </a:r>
          </a:p>
          <a:p>
            <a:pPr lvl="1"/>
            <a:r>
              <a:rPr lang="en-US" sz="2200" dirty="0"/>
              <a:t>Incorporate past experiences into learning</a:t>
            </a:r>
          </a:p>
          <a:p>
            <a:pPr lvl="1"/>
            <a:r>
              <a:rPr lang="en-US" sz="2200" dirty="0"/>
              <a:t>Using reasoning rather than memorizing</a:t>
            </a:r>
          </a:p>
          <a:p>
            <a:pPr lvl="1"/>
            <a:r>
              <a:rPr lang="en-US" sz="2200" dirty="0"/>
              <a:t>Understanding the application of knowledge learned</a:t>
            </a:r>
          </a:p>
        </p:txBody>
      </p:sp>
    </p:spTree>
    <p:extLst>
      <p:ext uri="{BB962C8B-B14F-4D97-AF65-F5344CB8AC3E}">
        <p14:creationId xmlns:p14="http://schemas.microsoft.com/office/powerpoint/2010/main" val="2736982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Barriers to change</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Despite this understanding, few academies have transitioned to adult learning models.</a:t>
            </a:r>
          </a:p>
          <a:p>
            <a:pPr marL="0" indent="0">
              <a:buNone/>
            </a:pPr>
            <a:endParaRPr lang="en-US" sz="2400" dirty="0"/>
          </a:p>
          <a:p>
            <a:pPr marL="0" indent="0">
              <a:buNone/>
            </a:pPr>
            <a:r>
              <a:rPr lang="en-US" sz="2400" dirty="0"/>
              <a:t>There are valid concerns that limit progress, including a recognition that law enforcement is a dangerous occupation, so a balance must be stuck in training that prepares cadets for the situations and stressors they will face as officers. </a:t>
            </a:r>
          </a:p>
          <a:p>
            <a:pPr marL="0" indent="0">
              <a:buNone/>
            </a:pPr>
            <a:endParaRPr lang="en-US" sz="2400" dirty="0"/>
          </a:p>
        </p:txBody>
      </p:sp>
    </p:spTree>
    <p:extLst>
      <p:ext uri="{BB962C8B-B14F-4D97-AF65-F5344CB8AC3E}">
        <p14:creationId xmlns:p14="http://schemas.microsoft.com/office/powerpoint/2010/main" val="2556644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76EA-5858-4FA0-B625-EBA4ABD08D30}"/>
              </a:ext>
            </a:extLst>
          </p:cNvPr>
          <p:cNvSpPr>
            <a:spLocks noGrp="1"/>
          </p:cNvSpPr>
          <p:nvPr>
            <p:ph type="title"/>
          </p:nvPr>
        </p:nvSpPr>
        <p:spPr/>
        <p:txBody>
          <a:bodyPr/>
          <a:lstStyle/>
          <a:p>
            <a:r>
              <a:rPr lang="en-US" dirty="0"/>
              <a:t>Academy training: New models</a:t>
            </a:r>
          </a:p>
        </p:txBody>
      </p:sp>
      <p:sp>
        <p:nvSpPr>
          <p:cNvPr id="3" name="Content Placeholder 2">
            <a:extLst>
              <a:ext uri="{FF2B5EF4-FFF2-40B4-BE49-F238E27FC236}">
                <a16:creationId xmlns:a16="http://schemas.microsoft.com/office/drawing/2014/main" id="{A3DD34FA-6F9F-44E3-970D-953D8CAFF64F}"/>
              </a:ext>
            </a:extLst>
          </p:cNvPr>
          <p:cNvSpPr>
            <a:spLocks noGrp="1"/>
          </p:cNvSpPr>
          <p:nvPr>
            <p:ph idx="1"/>
          </p:nvPr>
        </p:nvSpPr>
        <p:spPr>
          <a:xfrm>
            <a:off x="677334" y="1628775"/>
            <a:ext cx="8942916" cy="4412587"/>
          </a:xfrm>
        </p:spPr>
        <p:txBody>
          <a:bodyPr>
            <a:normAutofit/>
          </a:bodyPr>
          <a:lstStyle/>
          <a:p>
            <a:pPr marL="0" indent="0">
              <a:buNone/>
            </a:pPr>
            <a:r>
              <a:rPr lang="en-US" sz="2400" dirty="0"/>
              <a:t>Notwithstanding these concerns, several jurisdictions have substantially revised their curriculum incorporating principles of adult learning in the process.</a:t>
            </a:r>
          </a:p>
          <a:p>
            <a:pPr marL="0" indent="0">
              <a:buNone/>
            </a:pPr>
            <a:endParaRPr lang="en-US" sz="2400" dirty="0"/>
          </a:p>
          <a:p>
            <a:pPr marL="0" indent="0">
              <a:buNone/>
            </a:pPr>
            <a:r>
              <a:rPr lang="en-US" sz="2400" dirty="0"/>
              <a:t>Three jurisdictions to consider are:</a:t>
            </a:r>
          </a:p>
          <a:p>
            <a:pPr lvl="1"/>
            <a:r>
              <a:rPr lang="en-US" sz="2200" dirty="0"/>
              <a:t>Baltimore</a:t>
            </a:r>
          </a:p>
          <a:p>
            <a:pPr lvl="1"/>
            <a:r>
              <a:rPr lang="en-US" sz="2200" dirty="0"/>
              <a:t>Oregon</a:t>
            </a:r>
          </a:p>
          <a:p>
            <a:pPr lvl="1"/>
            <a:r>
              <a:rPr lang="en-US" sz="2200" dirty="0"/>
              <a:t>Massachusetts</a:t>
            </a:r>
          </a:p>
          <a:p>
            <a:pPr lvl="1"/>
            <a:endParaRPr lang="en-US" sz="2200" dirty="0"/>
          </a:p>
          <a:p>
            <a:pPr marL="457200" lvl="1" indent="0">
              <a:buNone/>
            </a:pPr>
            <a:endParaRPr lang="en-US" sz="1300" dirty="0"/>
          </a:p>
          <a:p>
            <a:pPr marL="457200" lvl="1" indent="0">
              <a:buNone/>
            </a:pPr>
            <a:endParaRPr lang="en-US" sz="22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268785178"/>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7415</TotalTime>
  <Words>1097</Words>
  <Application>Microsoft Office PowerPoint</Application>
  <PresentationFormat>Widescreen</PresentationFormat>
  <Paragraphs>168</Paragraphs>
  <Slides>19</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 3</vt:lpstr>
      <vt:lpstr>Facet</vt:lpstr>
      <vt:lpstr>Onboarding diversity</vt:lpstr>
      <vt:lpstr>Areas for improvement</vt:lpstr>
      <vt:lpstr>Areas for improvement</vt:lpstr>
      <vt:lpstr>Training: Impact on diversity</vt:lpstr>
      <vt:lpstr>Training and disparity: EEOC standards</vt:lpstr>
      <vt:lpstr>Academy training: Typical training</vt:lpstr>
      <vt:lpstr>Academy training: Adult learning</vt:lpstr>
      <vt:lpstr>Academy training: Barriers to change</vt:lpstr>
      <vt:lpstr>Academy training: New models</vt:lpstr>
      <vt:lpstr>Academy training: Baltimore</vt:lpstr>
      <vt:lpstr>Academy training: Oregon</vt:lpstr>
      <vt:lpstr>Academy training: Massachusetts</vt:lpstr>
      <vt:lpstr>Massachusetts: Beyond academy training</vt:lpstr>
      <vt:lpstr>Academy training: CT POST</vt:lpstr>
      <vt:lpstr>Academy Training: CT POST</vt:lpstr>
      <vt:lpstr>Academy Training: CT POST</vt:lpstr>
      <vt:lpstr>Academy Training: CT POST</vt:lpstr>
      <vt:lpstr>Other Considerations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Onboarding diversity</dc:title>
  <dc:creator>kringen</dc:creator>
  <cp:lastModifiedBy>Blanchard, Deborah</cp:lastModifiedBy>
  <cp:revision>37</cp:revision>
  <dcterms:created xsi:type="dcterms:W3CDTF">2021-04-12T23:51:02Z</dcterms:created>
  <dcterms:modified xsi:type="dcterms:W3CDTF">2021-06-28T18:27:54Z</dcterms:modified>
</cp:coreProperties>
</file>